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58" r:id="rId4"/>
  </p:sldMasterIdLst>
  <p:notesMasterIdLst>
    <p:notesMasterId r:id="rId13"/>
  </p:notesMasterIdLst>
  <p:handoutMasterIdLst>
    <p:handoutMasterId r:id="rId14"/>
  </p:handoutMasterIdLst>
  <p:sldIdLst>
    <p:sldId id="280" r:id="rId5"/>
    <p:sldId id="407" r:id="rId6"/>
    <p:sldId id="408" r:id="rId7"/>
    <p:sldId id="409" r:id="rId8"/>
    <p:sldId id="410" r:id="rId9"/>
    <p:sldId id="411" r:id="rId10"/>
    <p:sldId id="412" r:id="rId11"/>
    <p:sldId id="25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A4F"/>
    <a:srgbClr val="00843D"/>
    <a:srgbClr val="D50032"/>
    <a:srgbClr val="0075B0"/>
    <a:srgbClr val="4F5961"/>
    <a:srgbClr val="5B4D94"/>
    <a:srgbClr val="005133"/>
    <a:srgbClr val="951272"/>
    <a:srgbClr val="595959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FE07DB-0763-24E8-7763-D42EE6C62FD1}" v="22" dt="2025-10-06T16:30:14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2BB96-BA21-43DE-9C9C-1F5F025F4175}" type="datetimeFigureOut">
              <a:rPr lang="en-GB" smtClean="0"/>
              <a:t>06/10/2025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2286C-2599-4879-B399-CBB46ECD9A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562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wmf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69F7A-95D3-4554-B757-D23C69119288}" type="datetimeFigureOut">
              <a:rPr lang="en-GB" smtClean="0"/>
              <a:t>06/10/2025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FEB3FF-8B9C-41E9-875E-569DC5C00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123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6"/>
          </p:nvPr>
        </p:nvSpPr>
        <p:spPr>
          <a:xfrm>
            <a:off x="0" y="-980"/>
            <a:ext cx="9124950" cy="554355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9266237" y="0"/>
            <a:ext cx="2929343" cy="5554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-9526"/>
            <a:ext cx="9124950" cy="5563907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07F3FB0-3AD4-4904-BFBC-9F00C15173F3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728899" y="5999834"/>
            <a:ext cx="30587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glasgow.ac.uk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myglasgow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sld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</a:p>
        </p:txBody>
      </p:sp>
      <p:sp>
        <p:nvSpPr>
          <p:cNvPr id="20" name="Subtitle 2"/>
          <p:cNvSpPr txBox="1">
            <a:spLocks/>
          </p:cNvSpPr>
          <p:nvPr userDrawn="1"/>
        </p:nvSpPr>
        <p:spPr>
          <a:xfrm>
            <a:off x="217630" y="6344106"/>
            <a:ext cx="7315200" cy="3303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rgbClr val="0075B0"/>
              </a:buClr>
              <a:buFont typeface="Wingdings 2" pitchFamily="18" charset="2"/>
              <a:buNone/>
              <a:defRPr lang="en-US" sz="2200" kern="1200" cap="none" spc="0" baseline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Learning Development</a:t>
            </a:r>
          </a:p>
        </p:txBody>
      </p:sp>
      <p:sp>
        <p:nvSpPr>
          <p:cNvPr id="27" name="SmartArt Placeholder 26"/>
          <p:cNvSpPr>
            <a:spLocks noGrp="1"/>
          </p:cNvSpPr>
          <p:nvPr>
            <p:ph type="dgm" sz="quarter" idx="14" hasCustomPrompt="1"/>
          </p:nvPr>
        </p:nvSpPr>
        <p:spPr>
          <a:xfrm>
            <a:off x="254270" y="4619455"/>
            <a:ext cx="8325708" cy="924096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/>
              <a:t>[Progress indicator goes here. Can’t embed in Master slide or it’ll get locked. You’ll get one copy in a fresh file if you select File &gt; New and use our LEADS template.]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54000" y="4162425"/>
            <a:ext cx="7340600" cy="546100"/>
          </a:xfrm>
        </p:spPr>
        <p:txBody>
          <a:bodyPr>
            <a:normAutofit/>
          </a:bodyPr>
          <a:lstStyle>
            <a:lvl1pPr marL="0" indent="0">
              <a:buNone/>
              <a:defRPr sz="22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03237" indent="0">
              <a:buNone/>
              <a:defRPr>
                <a:solidFill>
                  <a:schemeClr val="bg1"/>
                </a:solidFill>
              </a:defRPr>
            </a:lvl2pPr>
            <a:lvl3pPr marL="960120" indent="0">
              <a:buNone/>
              <a:defRPr>
                <a:solidFill>
                  <a:schemeClr val="bg1"/>
                </a:solidFill>
              </a:defRPr>
            </a:lvl3pPr>
            <a:lvl4pPr marL="1417320" indent="0">
              <a:buNone/>
              <a:defRPr>
                <a:solidFill>
                  <a:schemeClr val="bg1"/>
                </a:solidFill>
              </a:defRPr>
            </a:lvl4pPr>
            <a:lvl5pPr marL="187452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[NAME] Series for College of [NAME] Students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6" y="5844869"/>
            <a:ext cx="420403" cy="420403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 userDrawn="1"/>
        </p:nvSpPr>
        <p:spPr>
          <a:xfrm>
            <a:off x="0" y="3317777"/>
            <a:ext cx="5600700" cy="1121809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3600" tIns="144000" rIns="273600" bIns="14400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6000"/>
              <a:t>Title here </a:t>
            </a:r>
            <a:r>
              <a:rPr lang="en-GB" sz="1100"/>
              <a:t>(box sized</a:t>
            </a:r>
            <a:r>
              <a:rPr lang="en-GB" sz="1100" baseline="0"/>
              <a:t> for no descenders)</a:t>
            </a:r>
            <a:endParaRPr lang="en-GB" sz="600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54"/>
            <a:ext cx="15875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4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6032" y="1143000"/>
            <a:ext cx="2834640" cy="4582682"/>
          </a:xfrm>
        </p:spPr>
        <p:txBody>
          <a:bodyPr anchor="ctr">
            <a:normAutofit/>
          </a:bodyPr>
          <a:lstStyle>
            <a:lvl1pPr algn="l">
              <a:defRPr sz="3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Photographic slide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96E13AC-2FB4-4F53-AABE-3646A2C4D415}" type="datetime1">
              <a:rPr lang="en-US" smtClean="0"/>
              <a:t>10/6/2025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56032" y="6356350"/>
            <a:ext cx="5911517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07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5"/>
          <p:cNvSpPr>
            <a:spLocks noGrp="1"/>
          </p:cNvSpPr>
          <p:nvPr>
            <p:ph type="pic" sz="quarter" idx="16"/>
          </p:nvPr>
        </p:nvSpPr>
        <p:spPr>
          <a:xfrm>
            <a:off x="3570642" y="759598"/>
            <a:ext cx="8115232" cy="277833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Rectangle 11"/>
          <p:cNvSpPr/>
          <p:nvPr userDrawn="1"/>
        </p:nvSpPr>
        <p:spPr>
          <a:xfrm>
            <a:off x="3570642" y="759599"/>
            <a:ext cx="8115231" cy="277833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6032" y="1143000"/>
            <a:ext cx="2834640" cy="4582682"/>
          </a:xfrm>
        </p:spPr>
        <p:txBody>
          <a:bodyPr anchor="ctr">
            <a:normAutofit/>
          </a:bodyPr>
          <a:lstStyle>
            <a:lvl1pPr algn="l">
              <a:defRPr sz="3200" b="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Final slide (contact info </a:t>
            </a:r>
            <a:r>
              <a:rPr lang="en-US" err="1"/>
              <a:t>etc</a:t>
            </a:r>
            <a:r>
              <a:rPr lang="en-US"/>
              <a:t>)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B72F2E-3F7B-4648-BFD3-125B2C65F44B}" type="datetime1">
              <a:rPr lang="en-US" smtClean="0"/>
              <a:t>10/6/2025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56032" y="6356350"/>
            <a:ext cx="5911517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570644" y="3580688"/>
            <a:ext cx="8115230" cy="2408632"/>
          </a:xfrm>
        </p:spPr>
        <p:txBody>
          <a:bodyPr/>
          <a:lstStyle>
            <a:lvl1pPr marL="265113" indent="-265113"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7550" indent="-214313"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3996820" y="6281434"/>
            <a:ext cx="30587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glasgow.ac.uk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myglasgow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sld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491" y="6165687"/>
            <a:ext cx="411545" cy="41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9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9266237" y="0"/>
            <a:ext cx="2929343" cy="55543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-9525"/>
            <a:ext cx="9124950" cy="5563907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489C103-91E4-49D4-A7CB-875A64D01A99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728899" y="5999834"/>
            <a:ext cx="30587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glasgow.ac.uk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myglasgow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sld</a:t>
            </a:r>
            <a:r>
              <a:rPr lang="en-GB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</a:p>
        </p:txBody>
      </p:sp>
      <p:sp>
        <p:nvSpPr>
          <p:cNvPr id="20" name="Subtitle 2"/>
          <p:cNvSpPr txBox="1">
            <a:spLocks/>
          </p:cNvSpPr>
          <p:nvPr userDrawn="1"/>
        </p:nvSpPr>
        <p:spPr>
          <a:xfrm>
            <a:off x="217630" y="6344106"/>
            <a:ext cx="7315200" cy="3303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rgbClr val="0075B0"/>
              </a:buClr>
              <a:buFont typeface="Wingdings 2" pitchFamily="18" charset="2"/>
              <a:buNone/>
              <a:defRPr lang="en-US" sz="2200" kern="1200" cap="none" spc="0" baseline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Learning Development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96" y="5844869"/>
            <a:ext cx="420403" cy="420403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 userDrawn="1"/>
        </p:nvSpPr>
        <p:spPr>
          <a:xfrm>
            <a:off x="0" y="3317777"/>
            <a:ext cx="5600700" cy="1303567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3600" tIns="216000" rIns="273600" bIns="25200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6000"/>
              <a:t>Title here </a:t>
            </a:r>
            <a:r>
              <a:rPr lang="en-GB" sz="1100"/>
              <a:t>(box sized</a:t>
            </a:r>
            <a:r>
              <a:rPr lang="en-GB" sz="1100" baseline="0"/>
              <a:t> for descenders)</a:t>
            </a:r>
            <a:endParaRPr lang="en-GB" sz="600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54"/>
            <a:ext cx="15875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08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eneral slide varia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58775" indent="-358775">
              <a:defRPr lang="en-US" sz="3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84FF0BE-AA46-4BB6-ACC7-767B3084A3A1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03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General slide variant 1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1 with two columns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7550" indent="-214313"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7550" indent="-214313"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53F7E7D-EAE5-43F9-B5F3-63D33A4AD957}" type="datetime1">
              <a:rPr lang="en-US" smtClean="0"/>
              <a:t>10/6/2025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795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General slide varia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15144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550" y="1619249"/>
            <a:ext cx="11049000" cy="4624201"/>
          </a:xfrm>
        </p:spPr>
        <p:txBody>
          <a:bodyPr/>
          <a:lstStyle>
            <a:lvl1pPr marL="358775" indent="-358775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7FDD75-56B6-4230-B745-2302C2C84FDF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50" y="95250"/>
            <a:ext cx="11049000" cy="132397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2</a:t>
            </a:r>
          </a:p>
        </p:txBody>
      </p:sp>
    </p:spTree>
    <p:extLst>
      <p:ext uri="{BB962C8B-B14F-4D97-AF65-F5344CB8AC3E}">
        <p14:creationId xmlns:p14="http://schemas.microsoft.com/office/powerpoint/2010/main" val="993719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eneral slide variant 2 with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"/>
            <a:ext cx="12192000" cy="15144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550" y="1619249"/>
            <a:ext cx="11049000" cy="2255656"/>
          </a:xfrm>
        </p:spPr>
        <p:txBody>
          <a:bodyPr/>
          <a:lstStyle>
            <a:lvl1pPr marL="358775" indent="-358775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301B6F6-1BB9-4389-B4D2-1C37CE4B0269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50" y="95250"/>
            <a:ext cx="11049000" cy="1323975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2 with 2 rows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590550" y="3975102"/>
            <a:ext cx="11049000" cy="2272928"/>
          </a:xfrm>
        </p:spPr>
        <p:txBody>
          <a:bodyPr/>
          <a:lstStyle>
            <a:lvl1pPr marL="358775" indent="-358775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1747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General slide variant 1 with two columns and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1 with two columns and headers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7550" indent="-214313"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17550" indent="-214313"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8A3F378-A1CA-4EF3-A265-05F47D436A96}" type="datetime1">
              <a:rPr lang="en-US" smtClean="0"/>
              <a:t>10/6/2025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2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General slide varia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345303"/>
            <a:ext cx="12192000" cy="15144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550" y="542411"/>
            <a:ext cx="11049000" cy="4624201"/>
          </a:xfrm>
        </p:spPr>
        <p:txBody>
          <a:bodyPr/>
          <a:lstStyle>
            <a:lvl1pPr marL="358775" indent="-358775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88855" y="1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3BF5518-D61D-4EFC-AE6F-5C91E049CF9D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919" y="8124"/>
            <a:ext cx="5911517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34135" y="8124"/>
            <a:ext cx="1530927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550" y="5431023"/>
            <a:ext cx="11049000" cy="132397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General slide variant 3</a:t>
            </a:r>
          </a:p>
        </p:txBody>
      </p:sp>
    </p:spTree>
    <p:extLst>
      <p:ext uri="{BB962C8B-B14F-4D97-AF65-F5344CB8AC3E}">
        <p14:creationId xmlns:p14="http://schemas.microsoft.com/office/powerpoint/2010/main" val="4054306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94B4DC6-A47A-486D-8EB2-73903370A899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26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344359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58775" lvl="0" indent="-358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/>
              <a:t>Click to edit Master text styles</a:t>
            </a:r>
          </a:p>
          <a:p>
            <a:pPr marL="358775" lvl="1" indent="-358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/>
              <a:t>Second level</a:t>
            </a:r>
          </a:p>
          <a:p>
            <a:pPr marL="358775" lvl="2" indent="-358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/>
              <a:t>Third level</a:t>
            </a:r>
          </a:p>
          <a:p>
            <a:pPr marL="358775" lvl="3" indent="-358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/>
              <a:t>Fourth level</a:t>
            </a:r>
          </a:p>
          <a:p>
            <a:pPr marL="358775" lvl="4" indent="-358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88855" y="63482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3492914-FB3F-4DEA-8E9D-7A3C348672B9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2919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SLD (Student Learning Development)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7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9" r:id="rId2"/>
    <p:sldLayoutId id="2147483860" r:id="rId3"/>
    <p:sldLayoutId id="2147483861" r:id="rId4"/>
    <p:sldLayoutId id="2147483863" r:id="rId5"/>
    <p:sldLayoutId id="2147483864" r:id="rId6"/>
    <p:sldLayoutId id="2147483862" r:id="rId7"/>
    <p:sldLayoutId id="2147483865" r:id="rId8"/>
    <p:sldLayoutId id="2147483866" r:id="rId9"/>
    <p:sldLayoutId id="2147483867" r:id="rId10"/>
    <p:sldLayoutId id="214748386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rgbClr val="0075B0"/>
        </a:buClr>
        <a:buFont typeface="Wingdings 2" pitchFamily="18" charset="2"/>
        <a:buChar char=""/>
        <a:defRPr lang="en-US" sz="3200" kern="1200" dirty="0" smtClean="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803275" indent="-300038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28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rasebank.manchester.ac.uk/being-critical/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27222" cy="5564038"/>
          </a:xfrm>
        </p:spPr>
      </p:pic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1533348"/>
            <a:ext cx="5516563" cy="1331913"/>
          </a:xfrm>
          <a:solidFill>
            <a:schemeClr val="accent1"/>
          </a:solidFill>
        </p:spPr>
        <p:txBody>
          <a:bodyPr lIns="273600" tIns="216000" rIns="36000" bIns="144000" anchor="ctr" anchorCtr="0">
            <a:noAutofit/>
          </a:bodyPr>
          <a:lstStyle/>
          <a:p>
            <a:r>
              <a:rPr lang="en-GB" sz="4000" dirty="0">
                <a:latin typeface="Arial"/>
                <a:cs typeface="Arial"/>
              </a:rPr>
              <a:t>PSI Workshop: Essays</a:t>
            </a:r>
          </a:p>
        </p:txBody>
      </p:sp>
      <p:pic>
        <p:nvPicPr>
          <p:cNvPr id="4" name="Picture 3" descr="University of Glasgow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354"/>
            <a:ext cx="1587500" cy="711200"/>
          </a:xfrm>
          <a:prstGeom prst="rect">
            <a:avLst/>
          </a:prstGeom>
        </p:spPr>
      </p:pic>
      <p:sp>
        <p:nvSpPr>
          <p:cNvPr id="6" name="Text Placeholder 3"/>
          <p:cNvSpPr txBox="1">
            <a:spLocks/>
          </p:cNvSpPr>
          <p:nvPr/>
        </p:nvSpPr>
        <p:spPr>
          <a:xfrm>
            <a:off x="9434146" y="281354"/>
            <a:ext cx="2593730" cy="1131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0075B0"/>
              </a:buClr>
              <a:buFont typeface="Wingdings 2" pitchFamily="18" charset="2"/>
              <a:buNone/>
              <a:defRPr lang="en-US" sz="22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03237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6012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41732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74520" indent="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GB" sz="2000">
                <a:latin typeface="Arial" panose="020B0604020202020204" pitchFamily="34" charset="0"/>
                <a:cs typeface="Arial" panose="020B0604020202020204" pitchFamily="34" charset="0"/>
              </a:rPr>
              <a:t>Writing for College of Science and Engineering Students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8214809" y="5882640"/>
            <a:ext cx="3813067" cy="857558"/>
          </a:xfrm>
        </p:spPr>
        <p:txBody>
          <a:bodyPr>
            <a:noAutofit/>
          </a:bodyPr>
          <a:lstStyle/>
          <a:p>
            <a:pPr algn="r">
              <a:lnSpc>
                <a:spcPct val="130000"/>
              </a:lnSpc>
              <a:spcBef>
                <a:spcPts val="0"/>
              </a:spcBef>
            </a:pP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Dr Scott Ramsay</a:t>
            </a:r>
            <a:endParaRPr lang="en-GB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30000"/>
              </a:lnSpc>
              <a:spcBef>
                <a:spcPts val="0"/>
              </a:spcBef>
            </a:pPr>
            <a:r>
              <a:rPr lang="en-GB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scott.ramsay.2@glasgow.ac.uk</a:t>
            </a:r>
            <a:endParaRPr lang="en-GB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421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4DA0A6-17FB-7877-AE1F-77E5DE79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/>
                <a:cs typeface="Arial"/>
              </a:rPr>
              <a:t>Running order:</a:t>
            </a:r>
            <a:endParaRPr lang="en-GB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841FA2-446C-E13C-F754-3D1F69DE0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Referencing</a:t>
            </a:r>
            <a:endParaRPr lang="en-US"/>
          </a:p>
          <a:p>
            <a:r>
              <a:rPr lang="en-GB" b="1" dirty="0"/>
              <a:t>Hierarchy of Evidence</a:t>
            </a:r>
          </a:p>
          <a:p>
            <a:r>
              <a:rPr lang="en-GB" b="1" dirty="0"/>
              <a:t>Criticality</a:t>
            </a:r>
          </a:p>
          <a:p>
            <a:r>
              <a:rPr lang="en-GB" b="1" dirty="0"/>
              <a:t>Warm Down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A31B0-48E3-9202-1188-0E9360AD7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29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0143286-73AE-1144-1384-2B0339AC8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Warm Up (5 minutes)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9A90D76-CCC5-E264-AC78-25F595C33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Workshops will require you to interact with your group</a:t>
            </a:r>
          </a:p>
          <a:p>
            <a:endParaRPr lang="en-GB" dirty="0"/>
          </a:p>
          <a:p>
            <a:r>
              <a:rPr lang="en-GB" dirty="0"/>
              <a:t>To warm up:</a:t>
            </a:r>
          </a:p>
          <a:p>
            <a:pPr lvl="1"/>
            <a:r>
              <a:rPr lang="en-GB" dirty="0"/>
              <a:t>Find out the names of everyone in your group</a:t>
            </a:r>
          </a:p>
          <a:p>
            <a:pPr lvl="1"/>
            <a:r>
              <a:rPr lang="en-GB" dirty="0"/>
              <a:t>Discuss the most recent film you have seen</a:t>
            </a:r>
          </a:p>
          <a:p>
            <a:pPr lvl="1"/>
            <a:endParaRPr lang="en-GB" dirty="0"/>
          </a:p>
          <a:p>
            <a:pPr marL="503237" lvl="1" indent="0">
              <a:buNone/>
            </a:pPr>
            <a:r>
              <a:rPr lang="en-GB" dirty="0"/>
              <a:t>(This should be easier than talking about Computing Science!)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4E9FF-F860-8343-8E98-9AF639338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72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34D22B-0667-AF10-E762-1D944B1F9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Referencing (10 minutes)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B520ED-0FED-4D8A-E771-17BEE0708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group has a list of references</a:t>
            </a:r>
          </a:p>
          <a:p>
            <a:r>
              <a:rPr lang="en-GB" dirty="0"/>
              <a:t>Using the internet, look up each of these references</a:t>
            </a:r>
          </a:p>
          <a:p>
            <a:r>
              <a:rPr lang="en-GB" dirty="0"/>
              <a:t>Is the information correct? If not, what mistakes have been made?</a:t>
            </a:r>
          </a:p>
          <a:p>
            <a:r>
              <a:rPr lang="en-GB" dirty="0"/>
              <a:t>What impact might these references have on the grade of a submitted essay?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56470-C537-89FD-6DB0-20E5ADF8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65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EF9E40-AEDC-A372-6DBD-8FBB53E24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Hierarchy of Evidence (10 minutes)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596BB6-380B-6498-9C13-3A71CC679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group has a list of sources associated to an essay question</a:t>
            </a:r>
          </a:p>
          <a:p>
            <a:r>
              <a:rPr lang="en-GB" dirty="0"/>
              <a:t>From the given information, which sources do you think are most reliable? Which source is the most rigorous?</a:t>
            </a:r>
          </a:p>
          <a:p>
            <a:r>
              <a:rPr lang="en-GB" dirty="0"/>
              <a:t>For each source, why might you include it in an essay?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04057-2803-D11F-9871-CB43F507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6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1F16797-7344-CDEC-9801-2FE80BAF0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Criticality (20 minutes)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D29287-0DE1-3C40-844C-FF6842A52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Each group has an excerpt from an article</a:t>
            </a:r>
          </a:p>
          <a:p>
            <a:r>
              <a:rPr lang="en-GB" dirty="0"/>
              <a:t>Read the article and discuss your initial thoughts with your group</a:t>
            </a:r>
          </a:p>
          <a:p>
            <a:r>
              <a:rPr lang="en-GB" dirty="0"/>
              <a:t>Identify where the author is being critical. What sort of language do they use when being critical?</a:t>
            </a:r>
          </a:p>
          <a:p>
            <a:r>
              <a:rPr lang="en-GB" dirty="0"/>
              <a:t>Using the </a:t>
            </a:r>
            <a:r>
              <a:rPr lang="en-GB" dirty="0">
                <a:hlinkClick r:id="rId2"/>
              </a:rPr>
              <a:t>Manchester Academic </a:t>
            </a:r>
            <a:r>
              <a:rPr lang="en-GB" dirty="0" err="1">
                <a:hlinkClick r:id="rId2"/>
              </a:rPr>
              <a:t>Phrasebank</a:t>
            </a:r>
            <a:r>
              <a:rPr lang="en-GB" dirty="0"/>
              <a:t>, does the critical language there match the article used in the article excerpt?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30BEB-539A-97C7-A046-AE342A1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446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E5A1EC-E2FD-BC33-12CC-8E7A13CE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Warm Down (5 minutes)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FC927A-BFBB-F354-B15D-4BDA54837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Which activity did you find the most useful?</a:t>
            </a:r>
          </a:p>
          <a:p>
            <a:endParaRPr lang="en-GB" dirty="0"/>
          </a:p>
          <a:p>
            <a:r>
              <a:rPr lang="en-GB" dirty="0"/>
              <a:t>What would you like more information 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968BE-F2A8-137D-D5C9-7FA25747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2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/>
              <a:t>Contact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3"/>
          </p:nvPr>
        </p:nvSpPr>
        <p:spPr>
          <a:xfrm>
            <a:off x="3570644" y="3580688"/>
            <a:ext cx="8115230" cy="204638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 dirty="0">
                <a:latin typeface="Arial"/>
                <a:cs typeface="Arial"/>
              </a:rPr>
              <a:t>SLD for Students</a:t>
            </a:r>
          </a:p>
          <a:p>
            <a:pPr marL="0" indent="0">
              <a:buNone/>
            </a:pPr>
            <a:r>
              <a:rPr lang="en-GB" sz="1600" dirty="0">
                <a:latin typeface="Arial"/>
                <a:cs typeface="Arial"/>
              </a:rPr>
              <a:t>Student Learning Development</a:t>
            </a:r>
          </a:p>
          <a:p>
            <a:pPr marL="0" indent="0">
              <a:buNone/>
            </a:pPr>
            <a:r>
              <a:rPr lang="en-GB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scott.ramsay.2@glasgow.ac.uk</a:t>
            </a:r>
          </a:p>
          <a:p>
            <a:pPr marL="0" indent="0">
              <a:buNone/>
            </a:pPr>
            <a:endParaRPr lang="en-GB" sz="1600"/>
          </a:p>
        </p:txBody>
      </p:sp>
      <p:pic>
        <p:nvPicPr>
          <p:cNvPr id="5" name="Pictur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" t="37467" r="450" b="11644"/>
          <a:stretch/>
        </p:blipFill>
        <p:spPr>
          <a:xfrm>
            <a:off x="3572933" y="759069"/>
            <a:ext cx="8111067" cy="276664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D9A22-77B3-175A-9C16-7A04BC792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26159"/>
      </p:ext>
    </p:extLst>
  </p:cSld>
  <p:clrMapOvr>
    <a:masterClrMapping/>
  </p:clrMapOvr>
</p:sld>
</file>

<file path=ppt/theme/theme1.xml><?xml version="1.0" encoding="utf-8"?>
<a:theme xmlns:a="http://schemas.openxmlformats.org/drawingml/2006/main" name="Cobalt plus accents">
  <a:themeElements>
    <a:clrScheme name="Cobalt plus accents">
      <a:dk1>
        <a:srgbClr val="000000"/>
      </a:dk1>
      <a:lt1>
        <a:srgbClr val="FFFFFF"/>
      </a:lt1>
      <a:dk2>
        <a:srgbClr val="0075B0"/>
      </a:dk2>
      <a:lt2>
        <a:srgbClr val="BFBFBF"/>
      </a:lt2>
      <a:accent1>
        <a:srgbClr val="0075B0"/>
      </a:accent1>
      <a:accent2>
        <a:srgbClr val="4D9EC8"/>
      </a:accent2>
      <a:accent3>
        <a:srgbClr val="52473B"/>
      </a:accent3>
      <a:accent4>
        <a:srgbClr val="A9A39D"/>
      </a:accent4>
      <a:accent5>
        <a:srgbClr val="4F5961"/>
      </a:accent5>
      <a:accent6>
        <a:srgbClr val="959BA0"/>
      </a:accent6>
      <a:hlink>
        <a:srgbClr val="0645AD"/>
      </a:hlink>
      <a:folHlink>
        <a:srgbClr val="0B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4 Physics Literature Project, PHYS 5047P.potx" id="{018C7200-CBDF-4EAA-ADFF-EC02D4FF3188}" vid="{3D62392F-869C-4F28-BDED-20FFE0A476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7E0A9FB7959D49B566CED35A30CF35" ma:contentTypeVersion="10" ma:contentTypeDescription="Create a new document." ma:contentTypeScope="" ma:versionID="2d2f9f5944fed6ece2c64500d03fea31">
  <xsd:schema xmlns:xsd="http://www.w3.org/2001/XMLSchema" xmlns:xs="http://www.w3.org/2001/XMLSchema" xmlns:p="http://schemas.microsoft.com/office/2006/metadata/properties" xmlns:ns3="9fae9f1e-4d46-4c84-9cdc-f327f3d2af9c" xmlns:ns4="bff4467f-d1e6-4110-9a88-0167061beb97" targetNamespace="http://schemas.microsoft.com/office/2006/metadata/properties" ma:root="true" ma:fieldsID="1332c529488044814a4a7ff2edb13c9a" ns3:_="" ns4:_="">
    <xsd:import namespace="9fae9f1e-4d46-4c84-9cdc-f327f3d2af9c"/>
    <xsd:import namespace="bff4467f-d1e6-4110-9a88-0167061beb9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ae9f1e-4d46-4c84-9cdc-f327f3d2af9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f4467f-d1e6-4110-9a88-0167061beb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098D18-449E-47C0-BA53-91BACB47CD65}">
  <ds:schemaRefs>
    <ds:schemaRef ds:uri="9fae9f1e-4d46-4c84-9cdc-f327f3d2af9c"/>
    <ds:schemaRef ds:uri="bff4467f-d1e6-4110-9a88-0167061beb9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503ACC0-123A-4ACF-BA5F-9D7E3ADF4C4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bff4467f-d1e6-4110-9a88-0167061beb97"/>
    <ds:schemaRef ds:uri="http://purl.org/dc/dcmitype/"/>
    <ds:schemaRef ds:uri="9fae9f1e-4d46-4c84-9cdc-f327f3d2af9c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E0872F7-1540-412C-B600-D2FCC33CA6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L4 Physics Literature Project, PHYS 5047P</Template>
  <TotalTime>22</TotalTime>
  <Words>296</Words>
  <Application>Microsoft Office PowerPoint</Application>
  <PresentationFormat>Widescreen</PresentationFormat>
  <Paragraphs>50</Paragraphs>
  <Slides>8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Cobalt plus accents</vt:lpstr>
      <vt:lpstr>PSI Workshop: Essays</vt:lpstr>
      <vt:lpstr>Running order:</vt:lpstr>
      <vt:lpstr>Warm Up (5 minutes)</vt:lpstr>
      <vt:lpstr>Referencing (10 minutes)</vt:lpstr>
      <vt:lpstr>Hierarchy of Evidence (10 minutes)</vt:lpstr>
      <vt:lpstr>Criticality (20 minutes)</vt:lpstr>
      <vt:lpstr>Warm Down (5 minutes)</vt:lpstr>
      <vt:lpstr>Contact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Physics: Lit Review</dc:title>
  <dc:creator>Elissa McKay</dc:creator>
  <cp:lastModifiedBy>James Rowe</cp:lastModifiedBy>
  <cp:revision>47</cp:revision>
  <dcterms:created xsi:type="dcterms:W3CDTF">2022-09-22T13:37:56Z</dcterms:created>
  <dcterms:modified xsi:type="dcterms:W3CDTF">2025-10-06T16:31:26Z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0x010100F37E0A9FB7959D49B566CED35A30CF35</vt:lpwstr>
  </property>
</Properties>
</file>

<file path=docProps/thumbnail.jpeg>
</file>